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023717-3774-4162-8D06-7BB1640BAED2}" type="datetimeFigureOut">
              <a:rPr lang="en-US" smtClean="0"/>
              <a:pPr/>
              <a:t>3/29/2013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DC11B-DB28-4657-AADC-60A8BCEDC5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integrated approach to authentic learning that incorporates local environmental issue investigation and professional development with environmental best management practices and community stewardship.</a:t>
            </a:r>
          </a:p>
          <a:p>
            <a:endParaRPr lang="en-US" dirty="0"/>
          </a:p>
        </p:txBody>
      </p:sp>
      <p:sp>
        <p:nvSpPr>
          <p:cNvPr id="4" name="Slide Number Placeholder 3"/>
          <p:cNvSpPr>
            <a:spLocks noGrp="1"/>
          </p:cNvSpPr>
          <p:nvPr>
            <p:ph type="sldNum" sz="quarter" idx="10"/>
          </p:nvPr>
        </p:nvSpPr>
        <p:spPr/>
        <p:txBody>
          <a:bodyPr/>
          <a:lstStyle/>
          <a:p>
            <a:fld id="{A28DC11B-DB28-4657-AADC-60A8BCEDC59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-Meanings of the place as well as their attachments</a:t>
            </a:r>
            <a:r>
              <a:rPr lang="en-US" baseline="0" dirty="0" smtClean="0"/>
              <a:t> for that place</a:t>
            </a:r>
            <a:endParaRPr lang="en-US" dirty="0" smtClean="0"/>
          </a:p>
          <a:p>
            <a:r>
              <a:rPr lang="en-US" dirty="0" smtClean="0"/>
              <a:t>-Through engaging students in place-making activities we can nurture our students’ emotional attachments to features of their local natural community. Whether in vacant lots, local parks, or in forests, we can afford children opportunities to develop emotional bonds with the natural world and to explore and to create special places as they situate themselves in the world. By doing so, we may nurture students’ attachment to place.</a:t>
            </a:r>
            <a:endParaRPr lang="en-US" dirty="0"/>
          </a:p>
        </p:txBody>
      </p:sp>
      <p:sp>
        <p:nvSpPr>
          <p:cNvPr id="4" name="Slide Number Placeholder 3"/>
          <p:cNvSpPr>
            <a:spLocks noGrp="1"/>
          </p:cNvSpPr>
          <p:nvPr>
            <p:ph type="sldNum" sz="quarter" idx="10"/>
          </p:nvPr>
        </p:nvSpPr>
        <p:spPr/>
        <p:txBody>
          <a:bodyPr/>
          <a:lstStyle/>
          <a:p>
            <a:fld id="{A28DC11B-DB28-4657-AADC-60A8BCEDC59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5ACB6E-2FD8-403B-A6B2-595B8EA71B5D}" type="datetimeFigureOut">
              <a:rPr lang="en-US" smtClean="0"/>
              <a:pPr/>
              <a:t>3/29/2013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318057D-D1EE-4E26-BFBF-D244D2341A0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5ACB6E-2FD8-403B-A6B2-595B8EA71B5D}" type="datetimeFigureOut">
              <a:rPr lang="en-US" smtClean="0"/>
              <a:pPr/>
              <a:t>3/29/2013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8057D-D1EE-4E26-BFBF-D244D2341A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318057D-D1EE-4E26-BFBF-D244D2341A0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5ACB6E-2FD8-403B-A6B2-595B8EA71B5D}" type="datetimeFigureOut">
              <a:rPr lang="en-US" smtClean="0"/>
              <a:pPr/>
              <a:t>3/29/2013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5ACB6E-2FD8-403B-A6B2-595B8EA71B5D}" type="datetimeFigureOut">
              <a:rPr lang="en-US" smtClean="0"/>
              <a:pPr/>
              <a:t>3/29/2013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318057D-D1EE-4E26-BFBF-D244D2341A0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95ACB6E-2FD8-403B-A6B2-595B8EA71B5D}" type="datetimeFigureOut">
              <a:rPr lang="en-US" smtClean="0"/>
              <a:pPr/>
              <a:t>3/29/2013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318057D-D1EE-4E26-BFBF-D244D2341A0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95ACB6E-2FD8-403B-A6B2-595B8EA71B5D}" type="datetimeFigureOut">
              <a:rPr lang="en-US" smtClean="0"/>
              <a:pPr/>
              <a:t>3/29/2013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8057D-D1EE-4E26-BFBF-D244D2341A0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5ACB6E-2FD8-403B-A6B2-595B8EA71B5D}" type="datetimeFigureOut">
              <a:rPr lang="en-US" smtClean="0"/>
              <a:pPr/>
              <a:t>3/29/2013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318057D-D1EE-4E26-BFBF-D244D2341A0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5ACB6E-2FD8-403B-A6B2-595B8EA71B5D}" type="datetimeFigureOut">
              <a:rPr lang="en-US" smtClean="0"/>
              <a:pPr/>
              <a:t>3/29/2013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318057D-D1EE-4E26-BFBF-D244D2341A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95ACB6E-2FD8-403B-A6B2-595B8EA71B5D}" type="datetimeFigureOut">
              <a:rPr lang="en-US" smtClean="0"/>
              <a:pPr/>
              <a:t>3/29/2013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318057D-D1EE-4E26-BFBF-D244D2341A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318057D-D1EE-4E26-BFBF-D244D2341A0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95ACB6E-2FD8-403B-A6B2-595B8EA71B5D}" type="datetimeFigureOut">
              <a:rPr lang="en-US" smtClean="0"/>
              <a:pPr/>
              <a:t>3/29/2013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318057D-D1EE-4E26-BFBF-D244D2341A0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95ACB6E-2FD8-403B-A6B2-595B8EA71B5D}" type="datetimeFigureOut">
              <a:rPr lang="en-US" smtClean="0"/>
              <a:pPr/>
              <a:t>3/29/2013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95ACB6E-2FD8-403B-A6B2-595B8EA71B5D}" type="datetimeFigureOut">
              <a:rPr lang="en-US" smtClean="0"/>
              <a:pPr/>
              <a:t>3/29/2013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318057D-D1EE-4E26-BFBF-D244D2341A0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bf.org/about-cbf/our-mission/educate" TargetMode="External"/><Relationship Id="rId2" Type="http://schemas.openxmlformats.org/officeDocument/2006/relationships/hyperlink" Target="http://www.dnr.state.md.us/education/classroom.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latin typeface="Arabic Typesetting" pitchFamily="66" charset="-78"/>
                <a:cs typeface="Arabic Typesetting" pitchFamily="66" charset="-78"/>
              </a:rPr>
              <a:t>Application Process for PPPCS</a:t>
            </a:r>
            <a:endParaRPr lang="en-US" sz="3200" dirty="0">
              <a:latin typeface="Arabic Typesetting" pitchFamily="66" charset="-78"/>
              <a:cs typeface="Arabic Typesetting" pitchFamily="66" charset="-78"/>
            </a:endParaRPr>
          </a:p>
        </p:txBody>
      </p:sp>
      <p:sp>
        <p:nvSpPr>
          <p:cNvPr id="2" name="Title 1"/>
          <p:cNvSpPr>
            <a:spLocks noGrp="1"/>
          </p:cNvSpPr>
          <p:nvPr>
            <p:ph type="ctrTitle"/>
          </p:nvPr>
        </p:nvSpPr>
        <p:spPr/>
        <p:txBody>
          <a:bodyPr>
            <a:normAutofit/>
          </a:bodyPr>
          <a:lstStyle/>
          <a:p>
            <a:r>
              <a:rPr lang="en-US" sz="4800" dirty="0" smtClean="0"/>
              <a:t>Green School </a:t>
            </a:r>
            <a:br>
              <a:rPr lang="en-US" sz="4800" dirty="0" smtClean="0"/>
            </a:br>
            <a:r>
              <a:rPr lang="en-US" sz="4800" dirty="0" smtClean="0"/>
              <a:t>Awards Program</a:t>
            </a:r>
            <a:endParaRPr lang="en-US" sz="4800" dirty="0"/>
          </a:p>
        </p:txBody>
      </p:sp>
      <p:pic>
        <p:nvPicPr>
          <p:cNvPr id="13314" name="Picture 2" descr="http://timolinschool.webs.com/Green%20Schools%20logo.jpg"/>
          <p:cNvPicPr>
            <a:picLocks noChangeAspect="1" noChangeArrowheads="1"/>
          </p:cNvPicPr>
          <p:nvPr/>
        </p:nvPicPr>
        <p:blipFill>
          <a:blip r:embed="rId2" cstate="print"/>
          <a:srcRect/>
          <a:stretch>
            <a:fillRect/>
          </a:stretch>
        </p:blipFill>
        <p:spPr bwMode="auto">
          <a:xfrm>
            <a:off x="3733800" y="3505200"/>
            <a:ext cx="1833982" cy="2333625"/>
          </a:xfrm>
          <a:prstGeom prst="rect">
            <a:avLst/>
          </a:prstGeom>
          <a:noFill/>
          <a:ln w="57150">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Maryland Association for </a:t>
            </a:r>
            <a:br>
              <a:rPr lang="en-US" dirty="0" smtClean="0"/>
            </a:br>
            <a:r>
              <a:rPr lang="en-US" dirty="0" smtClean="0"/>
              <a:t>Environmental and Outdoor Educators</a:t>
            </a:r>
            <a:endParaRPr lang="en-US" dirty="0"/>
          </a:p>
        </p:txBody>
      </p:sp>
      <p:sp>
        <p:nvSpPr>
          <p:cNvPr id="3" name="Content Placeholder 2"/>
          <p:cNvSpPr>
            <a:spLocks noGrp="1"/>
          </p:cNvSpPr>
          <p:nvPr>
            <p:ph sz="quarter" idx="1"/>
          </p:nvPr>
        </p:nvSpPr>
        <p:spPr/>
        <p:txBody>
          <a:bodyPr>
            <a:normAutofit fontScale="92500"/>
          </a:bodyPr>
          <a:lstStyle/>
          <a:p>
            <a:r>
              <a:rPr lang="en-US" sz="3600" dirty="0" smtClean="0"/>
              <a:t>Mission is to encourage, train &amp; support Maryland educators to build a citizenry that understands and is responsibly engaged in promoting sustainability, addressing human needs, and conserving Earth’s natural resources. </a:t>
            </a:r>
          </a:p>
          <a:p>
            <a:r>
              <a:rPr lang="en-US" sz="3600" dirty="0" smtClean="0"/>
              <a:t>1997- Green School Awards Program announced.</a:t>
            </a:r>
          </a:p>
          <a:p>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What does it mean to be “green”?</a:t>
            </a:r>
            <a:endParaRPr lang="en-US" sz="4400" dirty="0"/>
          </a:p>
        </p:txBody>
      </p:sp>
      <p:sp>
        <p:nvSpPr>
          <p:cNvPr id="3" name="Content Placeholder 2"/>
          <p:cNvSpPr>
            <a:spLocks noGrp="1"/>
          </p:cNvSpPr>
          <p:nvPr>
            <p:ph sz="quarter" idx="1"/>
          </p:nvPr>
        </p:nvSpPr>
        <p:spPr/>
        <p:txBody>
          <a:bodyPr>
            <a:normAutofit/>
          </a:bodyPr>
          <a:lstStyle/>
          <a:p>
            <a:r>
              <a:rPr lang="en-US" dirty="0" smtClean="0"/>
              <a:t>Schools are recognized for having made a commitment to environmental education</a:t>
            </a:r>
          </a:p>
          <a:p>
            <a:pPr lvl="1"/>
            <a:r>
              <a:rPr lang="en-US" dirty="0" smtClean="0"/>
              <a:t>authentic learning</a:t>
            </a:r>
          </a:p>
          <a:p>
            <a:pPr lvl="1"/>
            <a:r>
              <a:rPr lang="en-US" dirty="0" smtClean="0"/>
              <a:t>local environment issue investigation</a:t>
            </a:r>
          </a:p>
          <a:p>
            <a:pPr lvl="1"/>
            <a:r>
              <a:rPr lang="en-US" dirty="0" smtClean="0"/>
              <a:t>professional development with EE best practices</a:t>
            </a:r>
          </a:p>
          <a:p>
            <a:pPr lvl="1"/>
            <a:r>
              <a:rPr lang="en-US" dirty="0" smtClean="0"/>
              <a:t>community stewardship</a:t>
            </a:r>
          </a:p>
          <a:p>
            <a:pPr lvl="1">
              <a:buNone/>
            </a:pPr>
            <a:endParaRPr lang="en-US" sz="1200" dirty="0" smtClean="0"/>
          </a:p>
          <a:p>
            <a:r>
              <a:rPr lang="en-US" dirty="0" smtClean="0"/>
              <a:t>Review process: non-competitive</a:t>
            </a:r>
          </a:p>
          <a:p>
            <a:r>
              <a:rPr lang="en-US" dirty="0" smtClean="0"/>
              <a:t>Schools must re-apply every 3 years</a:t>
            </a:r>
          </a:p>
          <a:p>
            <a:r>
              <a:rPr lang="en-US" dirty="0" smtClean="0"/>
              <a:t>24 Baltimore City Schools recognized as of May 2012</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PLUS….</a:t>
            </a:r>
            <a:endParaRPr lang="en-US" sz="5400" dirty="0"/>
          </a:p>
        </p:txBody>
      </p:sp>
      <p:pic>
        <p:nvPicPr>
          <p:cNvPr id="5" name="Content Placeholder 4" descr="GSFLAG2.jpg"/>
          <p:cNvPicPr>
            <a:picLocks noGrp="1" noChangeAspect="1"/>
          </p:cNvPicPr>
          <p:nvPr>
            <p:ph sz="quarter" idx="1"/>
          </p:nvPr>
        </p:nvPicPr>
        <p:blipFill>
          <a:blip r:embed="rId2" cstate="print"/>
          <a:stretch>
            <a:fillRect/>
          </a:stretch>
        </p:blipFill>
        <p:spPr>
          <a:xfrm>
            <a:off x="2286000" y="1600200"/>
            <a:ext cx="4514056" cy="3385542"/>
          </a:xfrm>
          <a:ln w="28575">
            <a:solidFill>
              <a:schemeClr val="tx1"/>
            </a:solidFill>
          </a:ln>
        </p:spPr>
      </p:pic>
      <p:sp>
        <p:nvSpPr>
          <p:cNvPr id="6" name="TextBox 5"/>
          <p:cNvSpPr txBox="1"/>
          <p:nvPr/>
        </p:nvSpPr>
        <p:spPr>
          <a:xfrm>
            <a:off x="914400" y="5029200"/>
            <a:ext cx="7467600" cy="1200329"/>
          </a:xfrm>
          <a:prstGeom prst="rect">
            <a:avLst/>
          </a:prstGeom>
          <a:noFill/>
        </p:spPr>
        <p:txBody>
          <a:bodyPr wrap="square" rtlCol="0">
            <a:spAutoFit/>
          </a:bodyPr>
          <a:lstStyle/>
          <a:p>
            <a:pPr algn="ctr"/>
            <a:r>
              <a:rPr lang="en-US" sz="3600" dirty="0" smtClean="0"/>
              <a:t>The bonus of this </a:t>
            </a:r>
          </a:p>
          <a:p>
            <a:pPr algn="ctr"/>
            <a:r>
              <a:rPr lang="en-US" sz="3600" dirty="0" smtClean="0"/>
              <a:t>flag at 27 N. Lakewood Ave!</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Green School look like?</a:t>
            </a:r>
            <a:endParaRPr lang="en-US" dirty="0"/>
          </a:p>
        </p:txBody>
      </p:sp>
      <p:sp>
        <p:nvSpPr>
          <p:cNvPr id="3" name="Content Placeholder 2"/>
          <p:cNvSpPr>
            <a:spLocks noGrp="1"/>
          </p:cNvSpPr>
          <p:nvPr>
            <p:ph sz="quarter" idx="1"/>
          </p:nvPr>
        </p:nvSpPr>
        <p:spPr/>
        <p:txBody>
          <a:bodyPr/>
          <a:lstStyle/>
          <a:p>
            <a:r>
              <a:rPr lang="en-US" sz="3600" dirty="0" smtClean="0"/>
              <a:t>Students have opportunities at all grade levels and across disciplines to learn about and address environmental issues</a:t>
            </a:r>
          </a:p>
          <a:p>
            <a:pPr lvl="2"/>
            <a:r>
              <a:rPr lang="en-US" sz="2800" dirty="0" smtClean="0"/>
              <a:t>In the classroom</a:t>
            </a:r>
          </a:p>
          <a:p>
            <a:pPr lvl="2"/>
            <a:r>
              <a:rPr lang="en-US" sz="2800" dirty="0" smtClean="0"/>
              <a:t>On the school site</a:t>
            </a:r>
          </a:p>
          <a:p>
            <a:pPr lvl="2"/>
            <a:r>
              <a:rPr lang="en-US" sz="2800" dirty="0" smtClean="0"/>
              <a:t>Within the local and regional community</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Green School Achievements</a:t>
            </a:r>
            <a:endParaRPr lang="en-US" dirty="0"/>
          </a:p>
        </p:txBody>
      </p:sp>
      <p:sp>
        <p:nvSpPr>
          <p:cNvPr id="3" name="Content Placeholder 2"/>
          <p:cNvSpPr>
            <a:spLocks noGrp="1"/>
          </p:cNvSpPr>
          <p:nvPr>
            <p:ph sz="quarter" idx="1"/>
          </p:nvPr>
        </p:nvSpPr>
        <p:spPr/>
        <p:txBody>
          <a:bodyPr/>
          <a:lstStyle/>
          <a:p>
            <a:r>
              <a:rPr lang="en-US" dirty="0" smtClean="0"/>
              <a:t>Implementation of school-wide recycling program</a:t>
            </a:r>
          </a:p>
          <a:p>
            <a:r>
              <a:rPr lang="en-US" dirty="0" err="1" smtClean="0"/>
              <a:t>Trashless</a:t>
            </a:r>
            <a:r>
              <a:rPr lang="en-US" dirty="0" smtClean="0"/>
              <a:t> Tuesdays or Waste-free Wednesdays</a:t>
            </a:r>
          </a:p>
          <a:p>
            <a:r>
              <a:rPr lang="en-US" dirty="0" smtClean="0"/>
              <a:t>Built a native plant garden with raised beds</a:t>
            </a:r>
          </a:p>
          <a:p>
            <a:r>
              <a:rPr lang="en-US" dirty="0" err="1" smtClean="0"/>
              <a:t>Schoolwide</a:t>
            </a:r>
            <a:r>
              <a:rPr lang="en-US" dirty="0" smtClean="0"/>
              <a:t> fundraiser benefitting “Pennies for the Planet”</a:t>
            </a:r>
          </a:p>
          <a:p>
            <a:r>
              <a:rPr lang="en-US" dirty="0" smtClean="0"/>
              <a:t>Storm drain stenciling</a:t>
            </a:r>
          </a:p>
          <a:p>
            <a:r>
              <a:rPr lang="en-US" dirty="0" smtClean="0"/>
              <a:t>Shad raise and release program</a:t>
            </a:r>
          </a:p>
          <a:p>
            <a:r>
              <a:rPr lang="en-US" dirty="0" smtClean="0"/>
              <a:t>Rain garden</a:t>
            </a:r>
          </a:p>
          <a:p>
            <a:r>
              <a:rPr lang="en-US" dirty="0" smtClean="0"/>
              <a:t>Environmental/outdoor field trips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Green Helps our Students</a:t>
            </a:r>
            <a:endParaRPr lang="en-US" dirty="0"/>
          </a:p>
        </p:txBody>
      </p:sp>
      <p:sp>
        <p:nvSpPr>
          <p:cNvPr id="3" name="Content Placeholder 2"/>
          <p:cNvSpPr>
            <a:spLocks noGrp="1"/>
          </p:cNvSpPr>
          <p:nvPr>
            <p:ph sz="quarter" idx="1"/>
          </p:nvPr>
        </p:nvSpPr>
        <p:spPr/>
        <p:txBody>
          <a:bodyPr>
            <a:normAutofit/>
          </a:bodyPr>
          <a:lstStyle/>
          <a:p>
            <a:r>
              <a:rPr lang="en-US" sz="2800" dirty="0" smtClean="0"/>
              <a:t>Develop a “Sense of Place”</a:t>
            </a:r>
          </a:p>
          <a:p>
            <a:pPr lvl="1"/>
            <a:r>
              <a:rPr lang="en-US" sz="2800" dirty="0" smtClean="0"/>
              <a:t>Exposing them to the interconnectedness of life</a:t>
            </a:r>
          </a:p>
          <a:p>
            <a:pPr lvl="1"/>
            <a:r>
              <a:rPr lang="en-US" sz="2800" dirty="0" smtClean="0"/>
              <a:t>What is my role in the community and the environment?</a:t>
            </a:r>
          </a:p>
          <a:p>
            <a:r>
              <a:rPr lang="en-US" sz="2800" dirty="0" smtClean="0"/>
              <a:t>Develop Place Attachment</a:t>
            </a:r>
          </a:p>
          <a:p>
            <a:pPr lvl="1"/>
            <a:r>
              <a:rPr lang="en-US" sz="2800" dirty="0" smtClean="0"/>
              <a:t>Builds an emotional bond to a place </a:t>
            </a:r>
          </a:p>
          <a:p>
            <a:r>
              <a:rPr lang="en-US" sz="2800" dirty="0" smtClean="0"/>
              <a:t>Authentic EE activities allow students to examine their role in the community and the environment.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Achievement Effects</a:t>
            </a:r>
            <a:endParaRPr lang="en-US" dirty="0"/>
          </a:p>
        </p:txBody>
      </p:sp>
      <p:sp>
        <p:nvSpPr>
          <p:cNvPr id="3" name="Content Placeholder 2"/>
          <p:cNvSpPr>
            <a:spLocks noGrp="1"/>
          </p:cNvSpPr>
          <p:nvPr>
            <p:ph sz="quarter" idx="1"/>
          </p:nvPr>
        </p:nvSpPr>
        <p:spPr/>
        <p:txBody>
          <a:bodyPr>
            <a:normAutofit/>
          </a:bodyPr>
          <a:lstStyle/>
          <a:p>
            <a:r>
              <a:rPr lang="en-US" dirty="0" smtClean="0"/>
              <a:t>Research on effective schools shows that students’ sense of connectedness to school and community is an important element of achievement.</a:t>
            </a:r>
          </a:p>
          <a:p>
            <a:pPr lvl="1"/>
            <a:r>
              <a:rPr lang="en-US" dirty="0" smtClean="0"/>
              <a:t>significantly enhanced student performance on standardized multi-disciplinary achievement tests</a:t>
            </a:r>
          </a:p>
          <a:p>
            <a:pPr lvl="1">
              <a:buNone/>
            </a:pPr>
            <a:endParaRPr lang="en-US" sz="1100" dirty="0" smtClean="0"/>
          </a:p>
          <a:p>
            <a:pPr lvl="1"/>
            <a:r>
              <a:rPr lang="en-US" dirty="0" smtClean="0"/>
              <a:t>significantly improved student achievement motivation and critical-thinking skills </a:t>
            </a:r>
          </a:p>
          <a:p>
            <a:pPr lvl="1">
              <a:buNone/>
            </a:pPr>
            <a:endParaRPr lang="en-US" sz="1100" dirty="0" smtClean="0"/>
          </a:p>
          <a:p>
            <a:pPr lvl="1"/>
            <a:r>
              <a:rPr lang="en-US" dirty="0" smtClean="0"/>
              <a:t> more collaborative and interdisciplinary practice, and more frequent use of service learning projects, by teachers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Teachers</a:t>
            </a:r>
            <a:endParaRPr lang="en-US" dirty="0"/>
          </a:p>
        </p:txBody>
      </p:sp>
      <p:sp>
        <p:nvSpPr>
          <p:cNvPr id="3" name="Content Placeholder 2"/>
          <p:cNvSpPr>
            <a:spLocks noGrp="1"/>
          </p:cNvSpPr>
          <p:nvPr>
            <p:ph sz="quarter" idx="1"/>
          </p:nvPr>
        </p:nvSpPr>
        <p:spPr/>
        <p:txBody>
          <a:bodyPr/>
          <a:lstStyle/>
          <a:p>
            <a:r>
              <a:rPr lang="en-US" dirty="0" smtClean="0"/>
              <a:t>Project Wet, Wild, and Learning Tree (</a:t>
            </a:r>
            <a:r>
              <a:rPr lang="en-US" dirty="0" err="1" smtClean="0"/>
              <a:t>sharepoint</a:t>
            </a:r>
            <a:r>
              <a:rPr lang="en-US" dirty="0" smtClean="0"/>
              <a:t>)</a:t>
            </a:r>
          </a:p>
          <a:p>
            <a:pPr>
              <a:buNone/>
            </a:pPr>
            <a:endParaRPr lang="en-US" sz="1200" dirty="0" smtClean="0"/>
          </a:p>
          <a:p>
            <a:r>
              <a:rPr lang="en-US" dirty="0" smtClean="0"/>
              <a:t>Maryland Department of Natural Resources</a:t>
            </a:r>
          </a:p>
          <a:p>
            <a:pPr lvl="1"/>
            <a:r>
              <a:rPr lang="en-US" dirty="0" smtClean="0">
                <a:hlinkClick r:id="rId2"/>
              </a:rPr>
              <a:t>http://www.dnr.state.md.us/education/classroom.asp</a:t>
            </a:r>
            <a:endParaRPr lang="en-US" dirty="0" smtClean="0"/>
          </a:p>
          <a:p>
            <a:pPr>
              <a:buNone/>
            </a:pPr>
            <a:endParaRPr lang="en-US" sz="1200" dirty="0" smtClean="0"/>
          </a:p>
          <a:p>
            <a:r>
              <a:rPr lang="en-US" dirty="0" smtClean="0"/>
              <a:t>Chesapeake Bay Foundation</a:t>
            </a:r>
          </a:p>
          <a:p>
            <a:pPr lvl="1"/>
            <a:r>
              <a:rPr lang="en-US" dirty="0" smtClean="0">
                <a:hlinkClick r:id="rId3"/>
              </a:rPr>
              <a:t>http</a:t>
            </a:r>
            <a:r>
              <a:rPr lang="en-US" smtClean="0">
                <a:hlinkClick r:id="rId3"/>
              </a:rPr>
              <a:t>://www.cbf.org/about-cbf/our-mission/educate</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90</TotalTime>
  <Words>459</Words>
  <Application>Microsoft Office PowerPoint</Application>
  <PresentationFormat>On-screen Show (4:3)</PresentationFormat>
  <Paragraphs>59</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Green School  Awards Program</vt:lpstr>
      <vt:lpstr>Maryland Association for  Environmental and Outdoor Educators</vt:lpstr>
      <vt:lpstr>What does it mean to be “green”?</vt:lpstr>
      <vt:lpstr>PLUS….</vt:lpstr>
      <vt:lpstr>What does a Green School look like?</vt:lpstr>
      <vt:lpstr>Past Green School Achievements</vt:lpstr>
      <vt:lpstr>Being Green Helps our Students</vt:lpstr>
      <vt:lpstr>Evidence for Achievement Effects</vt:lpstr>
      <vt:lpstr>Resources for Teachers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School  Awards Program</dc:title>
  <dc:creator>Christa</dc:creator>
  <cp:lastModifiedBy>kelly.oconnor</cp:lastModifiedBy>
  <cp:revision>1</cp:revision>
  <dcterms:created xsi:type="dcterms:W3CDTF">2013-02-04T23:40:48Z</dcterms:created>
  <dcterms:modified xsi:type="dcterms:W3CDTF">2013-03-29T18:42:24Z</dcterms:modified>
</cp:coreProperties>
</file>